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6" r:id="rId2"/>
    <p:sldId id="267" r:id="rId3"/>
    <p:sldId id="268" r:id="rId4"/>
    <p:sldId id="269" r:id="rId5"/>
    <p:sldId id="266" r:id="rId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16/04/1439</a:t>
            </a:fld>
            <a:endParaRPr lang="ar-SA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16/04/1439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16/04/1439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16/04/1439</a:t>
            </a:fld>
            <a:endParaRPr lang="ar-SA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16/04/1439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16/04/1439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16/04/1439</a:t>
            </a:fld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16/04/1439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16/04/1439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16/04/1439</a:t>
            </a:fld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16/04/1439</a:t>
            </a:fld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16/04/1439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r" rtl="1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rtl="1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Doha M. </a:t>
            </a:r>
            <a:r>
              <a:rPr lang="en-US" b="1" dirty="0" smtClean="0">
                <a:solidFill>
                  <a:srgbClr val="C00000"/>
                </a:solidFill>
              </a:rPr>
              <a:t> Abdul-</a:t>
            </a:r>
            <a:r>
              <a:rPr lang="en-US" b="1" dirty="0" err="1" smtClean="0">
                <a:solidFill>
                  <a:srgbClr val="C00000"/>
                </a:solidFill>
              </a:rPr>
              <a:t>Razzaq</a:t>
            </a:r>
            <a:r>
              <a:rPr lang="en-US" b="1" dirty="0" smtClean="0">
                <a:solidFill>
                  <a:srgbClr val="C00000"/>
                </a:solidFill>
              </a:rPr>
              <a:t> Al </a:t>
            </a:r>
            <a:r>
              <a:rPr lang="en-US" b="1" dirty="0">
                <a:solidFill>
                  <a:srgbClr val="C00000"/>
                </a:solidFill>
              </a:rPr>
              <a:t>Saffar</a:t>
            </a:r>
          </a:p>
          <a:p>
            <a:r>
              <a:rPr lang="en-US" b="1" dirty="0">
                <a:solidFill>
                  <a:srgbClr val="C00000"/>
                </a:solidFill>
              </a:rPr>
              <a:t>Al Mansour University College</a:t>
            </a:r>
          </a:p>
          <a:p>
            <a:r>
              <a:rPr lang="en-US" b="1" dirty="0">
                <a:solidFill>
                  <a:srgbClr val="C00000"/>
                </a:solidFill>
              </a:rPr>
              <a:t>Civil Engineering Department</a:t>
            </a:r>
          </a:p>
          <a:p>
            <a:r>
              <a:rPr lang="en-US" b="1" dirty="0">
                <a:solidFill>
                  <a:srgbClr val="C00000"/>
                </a:solidFill>
              </a:rPr>
              <a:t>2017</a:t>
            </a:r>
          </a:p>
          <a:p>
            <a:endParaRPr lang="ar-IQ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556792"/>
            <a:ext cx="8305800" cy="1368152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Aggregate </a:t>
            </a:r>
            <a:endParaRPr lang="ar-IQ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F:\كلية المنصور\شعار الجامعة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1238250" cy="14401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doha\Desktop\شعار قسم الهندسة المدنية\ok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9" b="34333"/>
          <a:stretch/>
        </p:blipFill>
        <p:spPr bwMode="auto">
          <a:xfrm>
            <a:off x="7020272" y="332656"/>
            <a:ext cx="1368152" cy="12961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930930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187280"/>
          </a:xfrm>
        </p:spPr>
        <p:txBody>
          <a:bodyPr/>
          <a:lstStyle/>
          <a:p>
            <a:pPr algn="just" rtl="0"/>
            <a:r>
              <a:rPr lang="en-US" dirty="0">
                <a:solidFill>
                  <a:schemeClr val="bg1"/>
                </a:solidFill>
              </a:rPr>
              <a:t>Aggregate was originally viewed as on inter material dispersed throughout the cement paste largely for economic reasons ¸ at last three quarters of the volume of concrete is occupied by aggregate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pPr marL="0" indent="0" algn="just" rtl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algn="just" rtl="0"/>
            <a:r>
              <a:rPr lang="en-US" dirty="0">
                <a:solidFill>
                  <a:schemeClr val="bg1"/>
                </a:solidFill>
              </a:rPr>
              <a:t>       </a:t>
            </a:r>
            <a:r>
              <a:rPr lang="en-US" i="1" dirty="0">
                <a:solidFill>
                  <a:srgbClr val="C00000"/>
                </a:solidFill>
              </a:rPr>
              <a:t>Aggregate is cheaper than cement and it is ¸there for¸ economical to put into mix. But economy is not only reason for using aggregate it confers considerable technical advantages on concrete which has a higher volume stability and better durability than hydrated cement paste alone </a:t>
            </a:r>
          </a:p>
          <a:p>
            <a:endParaRPr lang="ar-IQ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468288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G</a:t>
            </a:r>
            <a:r>
              <a:rPr lang="en-US" dirty="0" smtClean="0">
                <a:solidFill>
                  <a:srgbClr val="FF0000"/>
                </a:solidFill>
              </a:rPr>
              <a:t>eneral</a:t>
            </a:r>
            <a:endParaRPr lang="ar-IQ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06550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15272"/>
          </a:xfrm>
        </p:spPr>
        <p:txBody>
          <a:bodyPr>
            <a:normAutofit fontScale="92500" lnSpcReduction="10000"/>
          </a:bodyPr>
          <a:lstStyle/>
          <a:p>
            <a:pPr marL="0" indent="0" algn="just" rtl="0">
              <a:buNone/>
            </a:pPr>
            <a:r>
              <a:rPr lang="en-US" dirty="0" smtClean="0">
                <a:solidFill>
                  <a:srgbClr val="C00000"/>
                </a:solidFill>
              </a:rPr>
              <a:t>A. </a:t>
            </a:r>
            <a:r>
              <a:rPr lang="en-US" dirty="0">
                <a:solidFill>
                  <a:srgbClr val="C00000"/>
                </a:solidFill>
              </a:rPr>
              <a:t>Fine aggregate:</a:t>
            </a:r>
          </a:p>
          <a:p>
            <a:pPr marL="0" indent="0" algn="just" rtl="0">
              <a:buNone/>
            </a:pPr>
            <a:r>
              <a:rPr lang="en-US" dirty="0">
                <a:solidFill>
                  <a:schemeClr val="bg1"/>
                </a:solidFill>
              </a:rPr>
              <a:t>It is the aggregate most of which passes (95-100) ¸ through a 4.75 mm sieve and contains only so much coarser material as is permitted by specification . Sand considered having lower size limit of about 0.07mm.</a:t>
            </a:r>
          </a:p>
          <a:p>
            <a:pPr marL="0" indent="0" algn="just" rtl="0">
              <a:buNone/>
            </a:pPr>
            <a:r>
              <a:rPr lang="en-US" dirty="0">
                <a:solidFill>
                  <a:schemeClr val="bg1"/>
                </a:solidFill>
              </a:rPr>
              <a:t>The fine aggregate may be one of the following </a:t>
            </a:r>
          </a:p>
          <a:p>
            <a:pPr marL="0" indent="0" algn="just" rtl="0">
              <a:buNone/>
            </a:pPr>
            <a:r>
              <a:rPr lang="en-US" dirty="0">
                <a:solidFill>
                  <a:schemeClr val="bg1"/>
                </a:solidFill>
              </a:rPr>
              <a:t>1. Natural Sand: is resulting from disintegration of rock</a:t>
            </a:r>
          </a:p>
          <a:p>
            <a:pPr marL="0" indent="0" algn="just" rtl="0">
              <a:buNone/>
            </a:pPr>
            <a:r>
              <a:rPr lang="en-US" dirty="0">
                <a:solidFill>
                  <a:schemeClr val="bg1"/>
                </a:solidFill>
              </a:rPr>
              <a:t>2. Crushed stone sand: produced by crushing natural hard stone.</a:t>
            </a:r>
          </a:p>
          <a:p>
            <a:pPr marL="0" indent="0" algn="just" rtl="0">
              <a:buNone/>
            </a:pPr>
            <a:r>
              <a:rPr lang="en-US" dirty="0">
                <a:solidFill>
                  <a:schemeClr val="bg1"/>
                </a:solidFill>
              </a:rPr>
              <a:t>3. Crushed gravel sand: the fine aggregate produced by crushing natural gravel </a:t>
            </a:r>
          </a:p>
          <a:p>
            <a:pPr marL="0" indent="0" algn="just" rtl="0">
              <a:buNone/>
            </a:pPr>
            <a:r>
              <a:rPr lang="en-US" dirty="0">
                <a:solidFill>
                  <a:schemeClr val="bg1"/>
                </a:solidFill>
              </a:rPr>
              <a:t>4. Silt particle size material between 0.06mm-0.002mm.</a:t>
            </a:r>
          </a:p>
          <a:p>
            <a:pPr marL="0" indent="0" algn="just" rtl="0">
              <a:buNone/>
            </a:pPr>
            <a:r>
              <a:rPr lang="en-US" dirty="0">
                <a:solidFill>
                  <a:schemeClr val="bg1"/>
                </a:solidFill>
              </a:rPr>
              <a:t>5. Clay particle size material smaller than 0.002mm. </a:t>
            </a:r>
            <a:endParaRPr lang="ar-IQ" dirty="0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4312"/>
          </a:xfrm>
        </p:spPr>
        <p:txBody>
          <a:bodyPr/>
          <a:lstStyle/>
          <a:p>
            <a:r>
              <a:rPr lang="en-US" sz="2400" dirty="0">
                <a:solidFill>
                  <a:srgbClr val="C00000"/>
                </a:solidFill>
              </a:rPr>
              <a:t>C</a:t>
            </a:r>
            <a:r>
              <a:rPr lang="en-US" sz="2400" dirty="0" smtClean="0">
                <a:solidFill>
                  <a:srgbClr val="C00000"/>
                </a:solidFill>
              </a:rPr>
              <a:t>lassification</a:t>
            </a:r>
            <a:endParaRPr lang="ar-IQ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7701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03304"/>
          </a:xfrm>
        </p:spPr>
        <p:txBody>
          <a:bodyPr>
            <a:normAutofit/>
          </a:bodyPr>
          <a:lstStyle/>
          <a:p>
            <a:pPr marL="0" indent="0" algn="just" rtl="0">
              <a:buNone/>
            </a:pPr>
            <a:r>
              <a:rPr lang="en-US" dirty="0">
                <a:solidFill>
                  <a:srgbClr val="C00000"/>
                </a:solidFill>
              </a:rPr>
              <a:t>B. Coarse aggregate:</a:t>
            </a:r>
          </a:p>
          <a:p>
            <a:pPr marL="0" indent="0" algn="just" rtl="0">
              <a:buNone/>
            </a:pPr>
            <a:r>
              <a:rPr lang="en-US" dirty="0">
                <a:solidFill>
                  <a:schemeClr val="bg1"/>
                </a:solidFill>
              </a:rPr>
              <a:t>   </a:t>
            </a:r>
            <a:r>
              <a:rPr lang="en-US" sz="2000" dirty="0">
                <a:solidFill>
                  <a:schemeClr val="bg1"/>
                </a:solidFill>
              </a:rPr>
              <a:t> The aggregate most of which retained on the 4.75mm sieves the coarse aggregate may be one of the following: </a:t>
            </a:r>
          </a:p>
          <a:p>
            <a:pPr marL="0" indent="0" algn="just" rtl="0">
              <a:buNone/>
            </a:pPr>
            <a:r>
              <a:rPr lang="en-US" sz="2000" dirty="0">
                <a:solidFill>
                  <a:schemeClr val="bg1"/>
                </a:solidFill>
              </a:rPr>
              <a:t>1.	Uncrushed gravel: resulting from natural disintegration of rock</a:t>
            </a:r>
          </a:p>
          <a:p>
            <a:pPr marL="0" indent="0" algn="just" rtl="0">
              <a:buNone/>
            </a:pPr>
            <a:r>
              <a:rPr lang="en-US" sz="2000" dirty="0">
                <a:solidFill>
                  <a:schemeClr val="bg1"/>
                </a:solidFill>
              </a:rPr>
              <a:t>2.	 Crushed gravel: obtained by the crushing gravel or hard stone</a:t>
            </a:r>
          </a:p>
          <a:p>
            <a:pPr marL="0" indent="0" algn="just" rtl="0">
              <a:buNone/>
            </a:pPr>
            <a:r>
              <a:rPr lang="en-US" sz="2000" dirty="0">
                <a:solidFill>
                  <a:schemeClr val="bg1"/>
                </a:solidFill>
              </a:rPr>
              <a:t>3.	Partially crushed stone obtained as product of blending of the above two types </a:t>
            </a:r>
          </a:p>
          <a:p>
            <a:pPr marL="0" indent="0" algn="just" rtl="0">
              <a:buNone/>
            </a:pPr>
            <a:r>
              <a:rPr lang="en-US" sz="2000" dirty="0">
                <a:solidFill>
                  <a:schemeClr val="bg1"/>
                </a:solidFill>
              </a:rPr>
              <a:t>C.  All_ in_ aggregate:</a:t>
            </a:r>
          </a:p>
          <a:p>
            <a:pPr marL="0" indent="0" algn="just" rtl="0">
              <a:buNone/>
            </a:pPr>
            <a:r>
              <a:rPr lang="en-US" sz="2000" dirty="0">
                <a:solidFill>
                  <a:schemeClr val="bg1"/>
                </a:solidFill>
              </a:rPr>
              <a:t>         Sometimes combined aggregate are available in nature comprise different fractions of fine and coarse aggregate.</a:t>
            </a:r>
          </a:p>
          <a:p>
            <a:pPr marL="0" indent="0" algn="just" rtl="0">
              <a:buNone/>
            </a:pPr>
            <a:endParaRPr lang="ar-IQ" sz="2000" dirty="0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40296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Classification</a:t>
            </a:r>
            <a:endParaRPr lang="ar-IQ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5569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Doha\Desktop\thank-you-flowers-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528" cy="6988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81925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71</TotalTime>
  <Words>238</Words>
  <Application>Microsoft Office PowerPoint</Application>
  <PresentationFormat>On-screen Show (4:3)</PresentationFormat>
  <Paragraphs>26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Constantia</vt:lpstr>
      <vt:lpstr>Times New Roman</vt:lpstr>
      <vt:lpstr>Wingdings 2</vt:lpstr>
      <vt:lpstr>Paper</vt:lpstr>
      <vt:lpstr>Aggregate </vt:lpstr>
      <vt:lpstr>General</vt:lpstr>
      <vt:lpstr>Classification</vt:lpstr>
      <vt:lpstr>Classification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Hydration of Cement</dc:title>
  <dc:creator>Doha</dc:creator>
  <cp:lastModifiedBy>Doha</cp:lastModifiedBy>
  <cp:revision>8</cp:revision>
  <dcterms:created xsi:type="dcterms:W3CDTF">2017-12-14T16:23:04Z</dcterms:created>
  <dcterms:modified xsi:type="dcterms:W3CDTF">2018-01-03T06:42:07Z</dcterms:modified>
</cp:coreProperties>
</file>